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60" r:id="rId3"/>
    <p:sldId id="320" r:id="rId4"/>
    <p:sldId id="282" r:id="rId5"/>
    <p:sldId id="264" r:id="rId6"/>
    <p:sldId id="265" r:id="rId7"/>
    <p:sldId id="266" r:id="rId8"/>
    <p:sldId id="283" r:id="rId9"/>
    <p:sldId id="284" r:id="rId10"/>
    <p:sldId id="321" r:id="rId11"/>
    <p:sldId id="324" r:id="rId12"/>
    <p:sldId id="322" r:id="rId13"/>
    <p:sldId id="326" r:id="rId14"/>
    <p:sldId id="294" r:id="rId15"/>
    <p:sldId id="327" r:id="rId16"/>
    <p:sldId id="323" r:id="rId17"/>
    <p:sldId id="325" r:id="rId18"/>
    <p:sldId id="288" r:id="rId19"/>
    <p:sldId id="290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6" r:id="rId28"/>
    <p:sldId id="305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28" r:id="rId38"/>
    <p:sldId id="329" r:id="rId39"/>
    <p:sldId id="315" r:id="rId40"/>
    <p:sldId id="316" r:id="rId41"/>
    <p:sldId id="317" r:id="rId42"/>
    <p:sldId id="330" r:id="rId43"/>
    <p:sldId id="318" r:id="rId44"/>
    <p:sldId id="319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1776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297790670908122"/>
          <c:y val="0.0534261718410603"/>
          <c:w val="0.934500968792513"/>
          <c:h val="0.7048102580927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Chernobyl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D2533C">
                  <a:lumMod val="75000"/>
                  <a:alpha val="50000"/>
                </a:srgbClr>
              </a:solidFill>
            </c:spPr>
          </c:dPt>
          <c:dLbls>
            <c:numFmt formatCode="0%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none</c:v>
                </c:pt>
                <c:pt idx="1">
                  <c:v>several</c:v>
                </c:pt>
                <c:pt idx="2">
                  <c:v>tens</c:v>
                </c:pt>
                <c:pt idx="3">
                  <c:v>hundreds </c:v>
                </c:pt>
                <c:pt idx="4">
                  <c:v>thousands </c:v>
                </c:pt>
                <c:pt idx="5">
                  <c:v>hundred thousands </c:v>
                </c:pt>
                <c:pt idx="6">
                  <c:v>above one million</c:v>
                </c:pt>
                <c:pt idx="7">
                  <c:v>I don't know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0.0</c:v>
                </c:pt>
                <c:pt idx="1">
                  <c:v>0.0</c:v>
                </c:pt>
                <c:pt idx="2">
                  <c:v>0.01</c:v>
                </c:pt>
                <c:pt idx="3">
                  <c:v>0.08</c:v>
                </c:pt>
                <c:pt idx="4">
                  <c:v>0.24</c:v>
                </c:pt>
                <c:pt idx="5">
                  <c:v>0.33</c:v>
                </c:pt>
                <c:pt idx="6">
                  <c:v>0.09</c:v>
                </c:pt>
                <c:pt idx="7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Fukushima</c:v>
                </c:pt>
              </c:strCache>
            </c:strRef>
          </c:tx>
          <c:spPr>
            <a:solidFill>
              <a:srgbClr val="FF9933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FF9933">
                  <a:alpha val="49000"/>
                </a:srgbClr>
              </a:solidFill>
            </c:spPr>
          </c:dPt>
          <c:dLbls>
            <c:numFmt formatCode="0%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none</c:v>
                </c:pt>
                <c:pt idx="1">
                  <c:v>several</c:v>
                </c:pt>
                <c:pt idx="2">
                  <c:v>tens</c:v>
                </c:pt>
                <c:pt idx="3">
                  <c:v>hundreds </c:v>
                </c:pt>
                <c:pt idx="4">
                  <c:v>thousands </c:v>
                </c:pt>
                <c:pt idx="5">
                  <c:v>hundred thousands </c:v>
                </c:pt>
                <c:pt idx="6">
                  <c:v>above one million</c:v>
                </c:pt>
                <c:pt idx="7">
                  <c:v>I don't know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0.0</c:v>
                </c:pt>
                <c:pt idx="1">
                  <c:v>0.0</c:v>
                </c:pt>
                <c:pt idx="2">
                  <c:v>0.02</c:v>
                </c:pt>
                <c:pt idx="3">
                  <c:v>0.08</c:v>
                </c:pt>
                <c:pt idx="4">
                  <c:v>0.21</c:v>
                </c:pt>
                <c:pt idx="5">
                  <c:v>0.25</c:v>
                </c:pt>
                <c:pt idx="6">
                  <c:v>0.1</c:v>
                </c:pt>
                <c:pt idx="7">
                  <c:v>0.33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axId val="407258776"/>
        <c:axId val="407261976"/>
      </c:barChart>
      <c:catAx>
        <c:axId val="407258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07261976"/>
        <c:crosses val="autoZero"/>
        <c:auto val="1"/>
        <c:lblAlgn val="ctr"/>
        <c:lblOffset val="100"/>
        <c:noMultiLvlLbl val="0"/>
      </c:catAx>
      <c:valAx>
        <c:axId val="407261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072587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"/>
          <c:y val="0.00154368822605302"/>
          <c:w val="0.17347653519551"/>
          <c:h val="0.207598621101006"/>
        </c:manualLayout>
      </c:layout>
      <c:overlay val="1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/>
      </a:solidFill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4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3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10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8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6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0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89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1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0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53C440-7F12-4642-8EF0-81C9970FFFE0}" type="datetimeFigureOut">
              <a:rPr lang="en-US" smtClean="0"/>
              <a:t>06/02/2014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EE0735-D580-BC40-9AF5-9908E804D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4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835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567637"/>
            <a:ext cx="9144000" cy="290363"/>
          </a:xfrm>
          <a:prstGeom prst="rect">
            <a:avLst/>
          </a:prstGeom>
          <a:solidFill>
            <a:srgbClr val="C6D9F1"/>
          </a:solidFill>
          <a:ln>
            <a:solidFill>
              <a:srgbClr val="DCE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567637"/>
            <a:ext cx="225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 Thomas</a:t>
            </a:r>
            <a:endParaRPr lang="en-US" sz="16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917526" y="6569633"/>
            <a:ext cx="225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NI/RCS 6/2/14</a:t>
            </a:r>
            <a:endParaRPr lang="en-US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368" y="-3175"/>
            <a:ext cx="1466632" cy="84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ctblogomed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520" y="0"/>
            <a:ext cx="1280948" cy="835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64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3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xkcd.com/radiation/" TargetMode="External"/><Relationship Id="rId4" Type="http://schemas.openxmlformats.org/officeDocument/2006/relationships/hyperlink" Target="http://www.chernobyltissuebank.com" TargetMode="External"/><Relationship Id="rId5" Type="http://schemas.openxmlformats.org/officeDocument/2006/relationships/hyperlink" Target="http://www.chernobyltissuebank.com/clinical_oncology.html" TargetMode="External"/><Relationship Id="rId6" Type="http://schemas.openxmlformats.org/officeDocument/2006/relationships/hyperlink" Target="http://www.world-nuclear-news.org/taghub.aspx?tagid=Fukushima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bc.co.uk/news/magazine-1528897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25439" y="4767222"/>
            <a:ext cx="83518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Professor Gerry Thomas</a:t>
            </a:r>
          </a:p>
          <a:p>
            <a:pPr eaLnBrk="1" hangingPunct="1"/>
            <a:r>
              <a:rPr lang="en-US" dirty="0"/>
              <a:t>Professor of Molecular Pathology ICL</a:t>
            </a:r>
          </a:p>
          <a:p>
            <a:pPr eaLnBrk="1" hangingPunct="1"/>
            <a:r>
              <a:rPr lang="en-US" dirty="0"/>
              <a:t>Director, Chernobyl Tissue Bank </a:t>
            </a:r>
            <a:r>
              <a:rPr lang="en-US" sz="2000" dirty="0"/>
              <a:t>(</a:t>
            </a:r>
            <a:r>
              <a:rPr lang="en-US" sz="2000" dirty="0" err="1"/>
              <a:t>www.chernobyltissuebank.com</a:t>
            </a:r>
            <a:r>
              <a:rPr lang="en-US" sz="2000" dirty="0"/>
              <a:t>)</a:t>
            </a:r>
          </a:p>
          <a:p>
            <a:pPr eaLnBrk="1" hangingPunct="1"/>
            <a:r>
              <a:rPr lang="en-US" dirty="0" err="1"/>
              <a:t>gerry.thomas@imperial.ac.uk</a:t>
            </a:r>
            <a:endParaRPr lang="en-US" dirty="0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52413" y="1319646"/>
            <a:ext cx="84248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dirty="0" smtClean="0">
                <a:latin typeface="+mj-lt"/>
                <a:cs typeface="Impact" charset="0"/>
              </a:rPr>
              <a:t>HEALTH </a:t>
            </a:r>
            <a:r>
              <a:rPr lang="en-US" sz="4000" b="1" dirty="0">
                <a:latin typeface="+mj-lt"/>
                <a:cs typeface="Impact" charset="0"/>
              </a:rPr>
              <a:t>EFFECTS OF </a:t>
            </a:r>
            <a:r>
              <a:rPr lang="en-US" sz="4000" b="1" dirty="0" smtClean="0">
                <a:latin typeface="+mj-lt"/>
                <a:cs typeface="Impact" charset="0"/>
              </a:rPr>
              <a:t>NUCLEAR </a:t>
            </a:r>
            <a:r>
              <a:rPr lang="en-US" sz="4000" b="1" dirty="0">
                <a:latin typeface="+mj-lt"/>
                <a:cs typeface="Impact" charset="0"/>
              </a:rPr>
              <a:t>POWER </a:t>
            </a:r>
            <a:r>
              <a:rPr lang="en-US" sz="4000" b="1" dirty="0" smtClean="0">
                <a:latin typeface="+mj-lt"/>
                <a:cs typeface="Impact" charset="0"/>
              </a:rPr>
              <a:t>INCIDENTS – WHERE CHEMISTRY AND PHYSICS COMBINE TO DRIVE BIOLOGY</a:t>
            </a:r>
            <a:endParaRPr lang="en-US" sz="4000" b="1" dirty="0">
              <a:latin typeface="+mj-lt"/>
              <a:cs typeface="Impac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394" y="3258638"/>
            <a:ext cx="1779527" cy="238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77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94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Public Perception of Radiation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89" y="1359022"/>
            <a:ext cx="7065104" cy="965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442" y="1047607"/>
            <a:ext cx="1295765" cy="127661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01916" y="3561797"/>
            <a:ext cx="8842083" cy="2778232"/>
            <a:chOff x="301916" y="3561797"/>
            <a:chExt cx="8842083" cy="277823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1917" y="3561797"/>
              <a:ext cx="7510671" cy="263973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01916" y="6032252"/>
              <a:ext cx="88420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http://</a:t>
              </a:r>
              <a:r>
                <a:rPr lang="en-US" sz="1400" dirty="0" err="1" smtClean="0"/>
                <a:t>www.newscientist.com</a:t>
              </a:r>
              <a:r>
                <a:rPr lang="en-US" sz="1400" dirty="0" smtClean="0"/>
                <a:t>/article/dn20403-25-years-after-chernobyl-we-dont-know-how-many-died.html</a:t>
              </a:r>
              <a:endParaRPr lang="en-US" sz="14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01916" y="2324222"/>
            <a:ext cx="8515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www.globalresearch.ca</a:t>
            </a:r>
            <a:r>
              <a:rPr lang="en-US" sz="1400" dirty="0"/>
              <a:t>/new-book-concludes-chernobyl-death-toll-985-000-mostly-from-cancer/20908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1916" y="5115936"/>
            <a:ext cx="7219526" cy="91631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92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76093"/>
              </p:ext>
            </p:extLst>
          </p:nvPr>
        </p:nvGraphicFramePr>
        <p:xfrm>
          <a:off x="446076" y="1593786"/>
          <a:ext cx="8251848" cy="3406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076" y="5899098"/>
            <a:ext cx="8072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Tx/>
              <a:buChar char="-"/>
            </a:pPr>
            <a:r>
              <a:rPr lang="en-US" sz="1600" dirty="0" smtClean="0"/>
              <a:t>All Russia omnibus 24.10.2012 </a:t>
            </a:r>
          </a:p>
        </p:txBody>
      </p:sp>
      <p:sp>
        <p:nvSpPr>
          <p:cNvPr id="6" name="Прямоугольник 15"/>
          <p:cNvSpPr/>
          <p:nvPr/>
        </p:nvSpPr>
        <p:spPr>
          <a:xfrm>
            <a:off x="479897" y="4914213"/>
            <a:ext cx="84312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1600" dirty="0" smtClean="0"/>
              <a:t>Chernobyl accident happened in 1986. In you opinion, how many people died because of the Chernobyl radiation exposure?</a:t>
            </a:r>
          </a:p>
          <a:p>
            <a:pPr>
              <a:buFontTx/>
              <a:buChar char="-"/>
            </a:pPr>
            <a:endParaRPr lang="en-US" sz="1600" dirty="0" smtClean="0"/>
          </a:p>
          <a:p>
            <a:pPr>
              <a:buFontTx/>
              <a:buChar char="-"/>
            </a:pPr>
            <a:r>
              <a:rPr lang="en-US" sz="1600" dirty="0" smtClean="0"/>
              <a:t> Fukushima accident happened in Japan in 2011. In you opinion, how many people died because of the Fukushima radiation exposure?</a:t>
            </a:r>
            <a:endParaRPr lang="ru-RU" sz="16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294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Public Perception of Radiation</a:t>
            </a:r>
            <a:endParaRPr lang="en-US" sz="3200" dirty="0"/>
          </a:p>
        </p:txBody>
      </p:sp>
      <p:sp>
        <p:nvSpPr>
          <p:cNvPr id="3" name="Down Arrow 2"/>
          <p:cNvSpPr/>
          <p:nvPr/>
        </p:nvSpPr>
        <p:spPr>
          <a:xfrm>
            <a:off x="1208322" y="3245973"/>
            <a:ext cx="299876" cy="70564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689167" y="2540327"/>
            <a:ext cx="299876" cy="705646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91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49" y="1119642"/>
            <a:ext cx="7340600" cy="3441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435059"/>
            <a:ext cx="7581900" cy="334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772" y="2169658"/>
            <a:ext cx="7645400" cy="36703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294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Sensationalist reporting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649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69" y="3741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Separating Fact from Fiction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769" y="1565174"/>
            <a:ext cx="8660736" cy="5603781"/>
          </a:xfrm>
        </p:spPr>
        <p:txBody>
          <a:bodyPr/>
          <a:lstStyle/>
          <a:p>
            <a:r>
              <a:rPr lang="en-US" sz="3100" dirty="0" smtClean="0"/>
              <a:t>We live in a naturally radioactive world, and as a species have developed biological mechanisms to protect us</a:t>
            </a:r>
            <a:endParaRPr lang="en-US" sz="3100" dirty="0"/>
          </a:p>
          <a:p>
            <a:r>
              <a:rPr lang="en-US" sz="3100" dirty="0" smtClean="0"/>
              <a:t>More exposure from natural radiation than man-made sources</a:t>
            </a:r>
          </a:p>
          <a:p>
            <a:r>
              <a:rPr lang="en-US" sz="3100" dirty="0" smtClean="0"/>
              <a:t>Annual dose varies around the world, and within a single country</a:t>
            </a:r>
          </a:p>
        </p:txBody>
      </p:sp>
    </p:spTree>
    <p:extLst>
      <p:ext uri="{BB962C8B-B14F-4D97-AF65-F5344CB8AC3E}">
        <p14:creationId xmlns:p14="http://schemas.microsoft.com/office/powerpoint/2010/main" val="4048008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8012113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4213" y="6092825"/>
            <a:ext cx="799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http://whqlibdoc.who.int/publications/2012/9789241503662_eng.pdf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0769" y="3741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Sources of radiation</a:t>
            </a:r>
            <a:endParaRPr lang="en-US" sz="3200" dirty="0"/>
          </a:p>
        </p:txBody>
      </p:sp>
      <p:sp>
        <p:nvSpPr>
          <p:cNvPr id="7" name="Down Arrow 6"/>
          <p:cNvSpPr/>
          <p:nvPr/>
        </p:nvSpPr>
        <p:spPr>
          <a:xfrm>
            <a:off x="7596188" y="3500438"/>
            <a:ext cx="576262" cy="1008062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25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50227"/>
              </p:ext>
            </p:extLst>
          </p:nvPr>
        </p:nvGraphicFramePr>
        <p:xfrm>
          <a:off x="468313" y="1251032"/>
          <a:ext cx="8064500" cy="4176718"/>
        </p:xfrm>
        <a:graphic>
          <a:graphicData uri="http://schemas.openxmlformats.org/drawingml/2006/table">
            <a:tbl>
              <a:tblPr/>
              <a:tblGrid>
                <a:gridCol w="6346909"/>
                <a:gridCol w="1717591"/>
              </a:tblGrid>
              <a:tr h="298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Source of Exposure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Dose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Dental X-ray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0.005mSv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135g of Brazil Nuts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0.005mSv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Chest X-ray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Transatlantic flight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Nuclear Power station worker, average annual dose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UK average annual radon dose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 scan of the head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UK average annual dose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 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 scan of the chest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 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Whole body CT scan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Annual limit for nuclear radiation workers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Level at which increased cancer incidence seen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LD50 (within a month of exposure)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5000mSv</a:t>
                      </a:r>
                    </a:p>
                  </a:txBody>
                  <a:tcPr marL="12699" marR="12699" marT="127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7975" y="5613482"/>
            <a:ext cx="8672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http://www.hpa.org.uk/Topics/Radiation/UnderstandingRadiation/UnderstandingRadiationTopics/DoseComparisonsForIonisingRadiation/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0769" y="3741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Relative radiation doses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4357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 bwMode="auto">
          <a:xfrm>
            <a:off x="323850" y="16287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</a:rPr>
              <a:t>For radiation to cause damage to cells, it must come into contact with them.</a:t>
            </a:r>
          </a:p>
          <a:p>
            <a:r>
              <a:rPr lang="en-US" dirty="0">
                <a:latin typeface="Arial" charset="0"/>
              </a:rPr>
              <a:t>Mechanism of contact depends on type of radiation – wave (</a:t>
            </a:r>
            <a:r>
              <a:rPr lang="en-US" dirty="0">
                <a:latin typeface="Symbol" charset="0"/>
                <a:cs typeface="Symbol" charset="0"/>
              </a:rPr>
              <a:t>g</a:t>
            </a:r>
            <a:r>
              <a:rPr lang="en-US" dirty="0">
                <a:latin typeface="Arial" charset="0"/>
              </a:rPr>
              <a:t>, X-ray) or particulate (</a:t>
            </a:r>
            <a:r>
              <a:rPr lang="en-US" dirty="0">
                <a:latin typeface="Symbol" charset="0"/>
                <a:cs typeface="Symbol" charset="0"/>
              </a:rPr>
              <a:t>a, b</a:t>
            </a:r>
            <a:r>
              <a:rPr lang="en-US" dirty="0">
                <a:latin typeface="Arial" charset="0"/>
              </a:rPr>
              <a:t>).</a:t>
            </a:r>
          </a:p>
          <a:p>
            <a:r>
              <a:rPr lang="en-US" dirty="0">
                <a:latin typeface="Arial" charset="0"/>
              </a:rPr>
              <a:t>Radiation exposure can be external (</a:t>
            </a:r>
            <a:r>
              <a:rPr lang="en-US" dirty="0">
                <a:latin typeface="Symbol" charset="0"/>
                <a:cs typeface="Symbol" charset="0"/>
              </a:rPr>
              <a:t>g</a:t>
            </a:r>
            <a:r>
              <a:rPr lang="en-US" dirty="0">
                <a:latin typeface="Arial" charset="0"/>
                <a:cs typeface="Arial" charset="0"/>
              </a:rPr>
              <a:t>) </a:t>
            </a:r>
            <a:r>
              <a:rPr lang="en-US" dirty="0">
                <a:latin typeface="Arial (Body)" charset="0"/>
                <a:cs typeface="Arial (Body)" charset="0"/>
              </a:rPr>
              <a:t>or internal </a:t>
            </a:r>
            <a:r>
              <a:rPr lang="en-US" dirty="0">
                <a:latin typeface="Arial" charset="0"/>
              </a:rPr>
              <a:t>(</a:t>
            </a:r>
            <a:r>
              <a:rPr lang="en-US" dirty="0">
                <a:latin typeface="Symbol" charset="0"/>
                <a:cs typeface="Symbol" charset="0"/>
              </a:rPr>
              <a:t>a, b</a:t>
            </a:r>
            <a:r>
              <a:rPr lang="en-US" dirty="0">
                <a:latin typeface="Arial" charset="0"/>
              </a:rPr>
              <a:t>)</a:t>
            </a:r>
            <a:r>
              <a:rPr lang="en-US" dirty="0">
                <a:latin typeface="Arial (Body)" charset="0"/>
                <a:cs typeface="Arial (Body)" charset="0"/>
              </a:rPr>
              <a:t> 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0769" y="3741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Radiation facts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01619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4186238" cy="2549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>
                <a:latin typeface="Arial" charset="0"/>
              </a:rPr>
              <a:t>Dose of radiation falls rapidly with distance from source (inverse square law)</a:t>
            </a:r>
          </a:p>
          <a:p>
            <a:pPr marL="0" indent="0">
              <a:buFontTx/>
              <a:buNone/>
            </a:pPr>
            <a:endParaRPr lang="en-US">
              <a:latin typeface="Arial" charset="0"/>
            </a:endParaRPr>
          </a:p>
          <a:p>
            <a:pPr marL="0" indent="0">
              <a:buFontTx/>
              <a:buNone/>
            </a:pPr>
            <a:endParaRPr lang="en-US">
              <a:latin typeface="Arial" charset="0"/>
            </a:endParaRPr>
          </a:p>
        </p:txBody>
      </p:sp>
      <p:pic>
        <p:nvPicPr>
          <p:cNvPr id="5" name="Picture 3" descr="inverse-square-la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628775"/>
            <a:ext cx="381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288" y="4797425"/>
            <a:ext cx="83534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 smtClean="0"/>
              <a:t>Environmental and health consequences of a nuclear accident depend on physics, chemistry and biology</a:t>
            </a:r>
            <a:endParaRPr lang="en-US" sz="3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0769" y="37414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Radiation facts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7550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83" y="1317943"/>
            <a:ext cx="6439939" cy="116946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Physical half-life governs the time period of release of radiation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255" y="2646174"/>
            <a:ext cx="1331029" cy="13036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255" y="4445572"/>
            <a:ext cx="1331029" cy="13723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9683" y="2612049"/>
            <a:ext cx="68280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800" dirty="0"/>
              <a:t>Short physical half-life means that radiation is released quickly i.e. it has a high dose rate</a:t>
            </a:r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437112"/>
            <a:ext cx="5891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/>
              <a:t>Long physical half life means that radiation is released over a long period of time i.e. it has a lower dose rate</a:t>
            </a:r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39683" y="141129"/>
            <a:ext cx="6175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Radiation Physics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950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81" y="2319977"/>
            <a:ext cx="3835400" cy="3721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56767" y="3097597"/>
            <a:ext cx="38631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 damage cellular structures inside the body, isotopes that emit alpha and beta radiation need to be inhaled or ingested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95606" y="934982"/>
            <a:ext cx="7571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Different types of radiation have different energies – affects how far they can penetrate</a:t>
            </a:r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39683" y="141129"/>
            <a:ext cx="6175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Radiation Physics - Biology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910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0300"/>
            <a:ext cx="8229600" cy="4838823"/>
          </a:xfrm>
        </p:spPr>
        <p:txBody>
          <a:bodyPr/>
          <a:lstStyle/>
          <a:p>
            <a:r>
              <a:rPr lang="en-US" dirty="0" smtClean="0"/>
              <a:t>Biological structures exist in a constant state of flux – chemicals pass in and out of the structure</a:t>
            </a:r>
          </a:p>
          <a:p>
            <a:r>
              <a:rPr lang="en-US" dirty="0" smtClean="0"/>
              <a:t>Chemistry of the soil determines how the radioactive isotopes behave in the environment</a:t>
            </a:r>
          </a:p>
          <a:p>
            <a:r>
              <a:rPr lang="en-US" dirty="0" smtClean="0"/>
              <a:t>The interaction between chemistry and biology determines how long a radioactive isotope stays within a tissue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9683" y="141129"/>
            <a:ext cx="6175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Radiation Chemistry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3808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-17463" y="1109663"/>
            <a:ext cx="6262688" cy="15113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r>
              <a:rPr lang="en-GB" sz="2800" kern="0" dirty="0">
                <a:solidFill>
                  <a:srgbClr val="040404"/>
                </a:solidFill>
                <a:latin typeface="+mn-lt"/>
                <a:ea typeface="+mn-ea"/>
                <a:cs typeface="+mn-cs"/>
              </a:rPr>
              <a:t>Environmental behaviour depends on </a:t>
            </a:r>
          </a:p>
          <a:p>
            <a:pPr marL="381000" lvl="1" eaLnBrk="0" hangingPunct="0">
              <a:spcBef>
                <a:spcPct val="20000"/>
              </a:spcBef>
              <a:defRPr/>
            </a:pPr>
            <a:r>
              <a:rPr lang="en-GB" sz="2800" kern="0" dirty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physical and chemical nature of element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89388"/>
            <a:ext cx="30321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989388"/>
            <a:ext cx="30226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181100"/>
            <a:ext cx="2484437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2549525"/>
            <a:ext cx="6227763" cy="800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>
              <a:defRPr/>
            </a:pPr>
            <a:r>
              <a:rPr lang="en-GB" sz="2800" kern="0" dirty="0">
                <a:solidFill>
                  <a:srgbClr val="040404"/>
                </a:solidFill>
                <a:cs typeface="Times New Roman" pitchFamily="18" charset="0"/>
              </a:rPr>
              <a:t>    type of fallout (dry or wet)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525" y="3197225"/>
            <a:ext cx="6229350" cy="800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>
              <a:defRPr/>
            </a:pPr>
            <a:r>
              <a:rPr lang="en-GB" sz="2800" kern="0" dirty="0">
                <a:solidFill>
                  <a:srgbClr val="040404"/>
                </a:solidFill>
                <a:cs typeface="Times New Roman" pitchFamily="18" charset="0"/>
              </a:rPr>
              <a:t>    characteristics of environment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9683" y="141129"/>
            <a:ext cx="6175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Radiation Chemistry - Ecology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3651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508625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3200">
                <a:latin typeface="Arial" charset="0"/>
                <a:cs typeface="Impact" charset="0"/>
              </a:rPr>
              <a:t>Routes for human exposure</a:t>
            </a:r>
            <a:endParaRPr lang="en-US" sz="3200">
              <a:latin typeface="Arial" charset="0"/>
              <a:cs typeface="Impact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2795" y="4921883"/>
            <a:ext cx="84847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Inhalation of volatile isotopes e.g. 131-I, 137-Cs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Ingestion of contaminated food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Gamma radiation from </a:t>
            </a:r>
            <a:r>
              <a:rPr lang="en-US" sz="3200" dirty="0" err="1" smtClean="0"/>
              <a:t>groundshine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172" y="990600"/>
            <a:ext cx="5132065" cy="346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94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19424"/>
            <a:ext cx="568801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GB" sz="2800" dirty="0" smtClean="0">
                <a:solidFill>
                  <a:srgbClr val="040404"/>
                </a:solidFill>
                <a:cs typeface="Times New Roman" pitchFamily="18" charset="0"/>
              </a:rPr>
              <a:t>Radiation doses received</a:t>
            </a:r>
            <a:r>
              <a:rPr lang="en-GB" sz="2800" dirty="0" smtClean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 influenced by</a:t>
            </a:r>
            <a:endParaRPr lang="en-GB" sz="2800" dirty="0">
              <a:solidFill>
                <a:srgbClr val="040404"/>
              </a:solidFill>
              <a:latin typeface="+mn-lt"/>
              <a:ea typeface="+mn-ea"/>
              <a:cs typeface="Times New Roman" pitchFamily="18" charset="0"/>
            </a:endParaRPr>
          </a:p>
          <a:p>
            <a:pPr lvl="1">
              <a:spcBef>
                <a:spcPct val="20000"/>
              </a:spcBef>
              <a:defRPr/>
            </a:pPr>
            <a:r>
              <a:rPr lang="en-GB" sz="2800" dirty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 route of exposure (inhalation, ingestion </a:t>
            </a:r>
            <a:r>
              <a:rPr lang="en-GB" sz="2800" dirty="0" err="1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etc</a:t>
            </a:r>
            <a:r>
              <a:rPr lang="en-GB" sz="2800" dirty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)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487" y="1073989"/>
            <a:ext cx="3218388" cy="212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907" y="3171486"/>
            <a:ext cx="3047433" cy="201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1188" y="2945724"/>
            <a:ext cx="5724145" cy="123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hangingPunct="1"/>
            <a:r>
              <a:rPr lang="en-GB" sz="2800" dirty="0">
                <a:solidFill>
                  <a:srgbClr val="040404"/>
                </a:solidFill>
              </a:rPr>
              <a:t>type of economy (rural different from city)</a:t>
            </a:r>
          </a:p>
          <a:p>
            <a:pPr eaLnBrk="1" hangingPunct="1"/>
            <a:endParaRPr lang="en-US" sz="1800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539750" y="4098176"/>
            <a:ext cx="5724525" cy="8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hangingPunct="1"/>
            <a:r>
              <a:rPr lang="en-GB" sz="2800" dirty="0">
                <a:solidFill>
                  <a:srgbClr val="040404"/>
                </a:solidFill>
              </a:rPr>
              <a:t>Eating habits of population</a:t>
            </a:r>
          </a:p>
          <a:p>
            <a:pPr eaLnBrk="1" hangingPunct="1"/>
            <a:endParaRPr lang="en-US" sz="1800" dirty="0"/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89" y="4616485"/>
            <a:ext cx="1887976" cy="173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9477" y="4669073"/>
            <a:ext cx="2251782" cy="165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61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259" y="1618425"/>
            <a:ext cx="4413102" cy="4086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679" y="4341689"/>
            <a:ext cx="464197" cy="465579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4092420" y="2002272"/>
            <a:ext cx="2381364" cy="37046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738381" y="1852322"/>
            <a:ext cx="2169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Active pump mechanism</a:t>
            </a:r>
            <a:endParaRPr lang="en-US" sz="2800" dirty="0"/>
          </a:p>
        </p:txBody>
      </p:sp>
      <p:sp>
        <p:nvSpPr>
          <p:cNvPr id="9" name="Left Arrow 8"/>
          <p:cNvSpPr/>
          <p:nvPr/>
        </p:nvSpPr>
        <p:spPr>
          <a:xfrm>
            <a:off x="3054138" y="4156457"/>
            <a:ext cx="3207970" cy="37046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73784" y="4087600"/>
            <a:ext cx="24342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Binds to large protein within follicular lumen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39683" y="141129"/>
            <a:ext cx="6175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Radiation Chemistry - Biology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026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98" y="1422160"/>
            <a:ext cx="38163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4427538" y="1235345"/>
            <a:ext cx="4465637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Biological effect of radiation depends on the amount of time the radioactive isotope stays in the body (biological half-life) and the frequency with which the isotope emits radiation (physical half-life)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684213" y="4508500"/>
            <a:ext cx="82804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/>
              <a:t>Long physical half-life, short biological half-life – little effect</a:t>
            </a:r>
          </a:p>
          <a:p>
            <a:pPr eaLnBrk="1" hangingPunct="1">
              <a:buFont typeface="Arial" charset="0"/>
              <a:buChar char="•"/>
            </a:pPr>
            <a:endParaRPr lang="en-US" dirty="0"/>
          </a:p>
          <a:p>
            <a:pPr eaLnBrk="1" hangingPunct="1">
              <a:buFont typeface="Arial" charset="0"/>
              <a:buChar char="•"/>
            </a:pPr>
            <a:r>
              <a:rPr lang="en-US" dirty="0"/>
              <a:t>Short physical half-life, long biological half-life – big problem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709737"/>
            <a:ext cx="4572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900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Atomic bomb (Hiroshima and Nagasaki)</a:t>
            </a:r>
          </a:p>
          <a:p>
            <a:pPr lvl="1"/>
            <a:r>
              <a:rPr lang="en-US">
                <a:latin typeface="Arial" charset="0"/>
              </a:rPr>
              <a:t> large population exposed to high dose radiation close to explosion site</a:t>
            </a:r>
          </a:p>
          <a:p>
            <a:pPr lvl="1"/>
            <a:r>
              <a:rPr lang="en-US">
                <a:latin typeface="Arial" charset="0"/>
              </a:rPr>
              <a:t> low doses to population further away</a:t>
            </a:r>
          </a:p>
          <a:p>
            <a:pPr lvl="1"/>
            <a:r>
              <a:rPr lang="en-US">
                <a:latin typeface="Arial" charset="0"/>
              </a:rPr>
              <a:t> mainly gamma, but some </a:t>
            </a:r>
            <a:r>
              <a:rPr lang="en-US">
                <a:latin typeface="Symbol" charset="0"/>
                <a:cs typeface="Symbol" charset="0"/>
              </a:rPr>
              <a:t>a</a:t>
            </a:r>
            <a:r>
              <a:rPr lang="en-US">
                <a:latin typeface="Arial" charset="0"/>
              </a:rPr>
              <a:t> and </a:t>
            </a:r>
            <a:r>
              <a:rPr lang="en-US">
                <a:latin typeface="Symbol" charset="0"/>
                <a:cs typeface="Symbol" charset="0"/>
              </a:rPr>
              <a:t>b</a:t>
            </a:r>
            <a:r>
              <a:rPr lang="en-US">
                <a:latin typeface="Arial" charset="0"/>
              </a:rPr>
              <a:t> </a:t>
            </a:r>
          </a:p>
          <a:p>
            <a:r>
              <a:rPr lang="en-US">
                <a:latin typeface="Arial" charset="0"/>
              </a:rPr>
              <a:t>Chernobyl accident</a:t>
            </a:r>
          </a:p>
          <a:p>
            <a:pPr lvl="1"/>
            <a:r>
              <a:rPr lang="en-US">
                <a:latin typeface="Arial" charset="0"/>
              </a:rPr>
              <a:t>Large dose to small numbers of people</a:t>
            </a:r>
          </a:p>
          <a:p>
            <a:pPr lvl="1"/>
            <a:r>
              <a:rPr lang="en-US">
                <a:latin typeface="Arial" charset="0"/>
              </a:rPr>
              <a:t>Low dose to majority of population</a:t>
            </a:r>
          </a:p>
          <a:p>
            <a:pPr lvl="1"/>
            <a:r>
              <a:rPr lang="en-US">
                <a:latin typeface="Arial" charset="0"/>
              </a:rPr>
              <a:t>Mainly </a:t>
            </a:r>
            <a:r>
              <a:rPr lang="en-US">
                <a:latin typeface="Symbol" charset="0"/>
                <a:cs typeface="Symbol" charset="0"/>
              </a:rPr>
              <a:t>b</a:t>
            </a:r>
            <a:r>
              <a:rPr lang="en-US">
                <a:latin typeface="Arial" charset="0"/>
              </a:rPr>
              <a:t> from isotopes of iodine and caesium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xfrm>
            <a:off x="0" y="-128569"/>
            <a:ext cx="6085710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dirty="0" smtClean="0">
                <a:cs typeface="Impact" charset="0"/>
              </a:rPr>
              <a:t>Health effects of radiation exposure</a:t>
            </a:r>
            <a:endParaRPr lang="en-US" sz="3200" dirty="0"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8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Screen shot 2011-07-08 at 12.02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9918"/>
            <a:ext cx="50800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6" descr="Screen shot 2011-07-08 at 12.03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2588993"/>
            <a:ext cx="42846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7"/>
          <p:cNvSpPr txBox="1">
            <a:spLocks noChangeArrowheads="1"/>
          </p:cNvSpPr>
          <p:nvPr/>
        </p:nvSpPr>
        <p:spPr bwMode="auto">
          <a:xfrm>
            <a:off x="5076825" y="5397281"/>
            <a:ext cx="406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www.unscear.org/docs/reports/2008/11-80076_Report_2008_Annex_D.pdf</a:t>
            </a:r>
          </a:p>
        </p:txBody>
      </p:sp>
      <p:sp>
        <p:nvSpPr>
          <p:cNvPr id="22532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508625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dirty="0">
                <a:cs typeface="Impact" charset="0"/>
              </a:rPr>
              <a:t>What was released? </a:t>
            </a:r>
          </a:p>
        </p:txBody>
      </p:sp>
      <p:sp>
        <p:nvSpPr>
          <p:cNvPr id="2" name="Rectangle 1"/>
          <p:cNvSpPr/>
          <p:nvPr/>
        </p:nvSpPr>
        <p:spPr>
          <a:xfrm>
            <a:off x="4932363" y="3139856"/>
            <a:ext cx="4211637" cy="817562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635375" y="4583113"/>
            <a:ext cx="865188" cy="358775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3635375" y="6021387"/>
            <a:ext cx="865188" cy="360363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076825" y="3957418"/>
            <a:ext cx="38163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>
                <a:solidFill>
                  <a:srgbClr val="FF0000"/>
                </a:solidFill>
              </a:rPr>
              <a:t>NB: Release of Cs from Fukushima about 1/5</a:t>
            </a:r>
            <a:r>
              <a:rPr lang="en-US" sz="2200" baseline="30000">
                <a:solidFill>
                  <a:srgbClr val="FF0000"/>
                </a:solidFill>
              </a:rPr>
              <a:t>th</a:t>
            </a:r>
            <a:r>
              <a:rPr lang="en-US" sz="2200">
                <a:solidFill>
                  <a:srgbClr val="FF0000"/>
                </a:solidFill>
              </a:rPr>
              <a:t> of release from Chernobyl.  Overall release about 10%</a:t>
            </a:r>
          </a:p>
        </p:txBody>
      </p:sp>
    </p:spTree>
    <p:extLst>
      <p:ext uri="{BB962C8B-B14F-4D97-AF65-F5344CB8AC3E}">
        <p14:creationId xmlns:p14="http://schemas.microsoft.com/office/powerpoint/2010/main" val="113238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ontent Placeholder 2"/>
          <p:cNvSpPr>
            <a:spLocks noGrp="1"/>
          </p:cNvSpPr>
          <p:nvPr>
            <p:ph idx="1"/>
          </p:nvPr>
        </p:nvSpPr>
        <p:spPr bwMode="auto">
          <a:xfrm>
            <a:off x="250825" y="1989138"/>
            <a:ext cx="849788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Move population away from source</a:t>
            </a:r>
          </a:p>
          <a:p>
            <a:r>
              <a:rPr lang="en-US">
                <a:latin typeface="Arial" charset="0"/>
              </a:rPr>
              <a:t>Limit inhalation by staying inside and keeping windows and doors shut</a:t>
            </a:r>
          </a:p>
          <a:p>
            <a:r>
              <a:rPr lang="en-US">
                <a:latin typeface="Arial" charset="0"/>
              </a:rPr>
              <a:t>Stop ingestion of contaminated foodstuffs</a:t>
            </a:r>
          </a:p>
          <a:p>
            <a:r>
              <a:rPr lang="en-US">
                <a:latin typeface="Arial" charset="0"/>
              </a:rPr>
              <a:t>Block uptake of radionuclides (e.g. stable iodine prophylaxis)</a:t>
            </a:r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508625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dirty="0">
                <a:cs typeface="Impact" charset="0"/>
              </a:rPr>
              <a:t>Methods to limit exposure</a:t>
            </a:r>
          </a:p>
        </p:txBody>
      </p:sp>
    </p:spTree>
    <p:extLst>
      <p:ext uri="{BB962C8B-B14F-4D97-AF65-F5344CB8AC3E}">
        <p14:creationId xmlns:p14="http://schemas.microsoft.com/office/powerpoint/2010/main" val="987751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>
                <a:cs typeface="+mn-cs"/>
              </a:rPr>
              <a:t>Two types of health effects of radiation: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Deterministic – effect is certain under specific conditions e.g. high dose/ARS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Stochastic – may or may not occur. Difficult to predict on an individual level but effects seen at a population level e.g. cancer after radiation exposure</a:t>
            </a:r>
            <a:endParaRPr lang="en-US" dirty="0">
              <a:cs typeface="+mn-cs"/>
            </a:endParaRPr>
          </a:p>
        </p:txBody>
      </p:sp>
      <p:sp>
        <p:nvSpPr>
          <p:cNvPr id="30722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Effects on human health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364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5"/>
          <p:cNvSpPr txBox="1">
            <a:spLocks noChangeArrowheads="1"/>
          </p:cNvSpPr>
          <p:nvPr/>
        </p:nvSpPr>
        <p:spPr bwMode="auto">
          <a:xfrm>
            <a:off x="4373563" y="1461487"/>
            <a:ext cx="475297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600"/>
              <a:t>134 cases of ARS, 28 fatalities.  </a:t>
            </a:r>
          </a:p>
          <a:p>
            <a:pPr eaLnBrk="1" hangingPunct="1">
              <a:buFont typeface="Arial" charset="0"/>
              <a:buChar char="•"/>
            </a:pPr>
            <a:r>
              <a:rPr lang="en-US" sz="2600"/>
              <a:t>19 further deaths up to 2006 – but none thought to be related to radiation.  </a:t>
            </a:r>
          </a:p>
          <a:p>
            <a:pPr eaLnBrk="1" hangingPunct="1">
              <a:buFont typeface="Arial" charset="0"/>
              <a:buChar char="•"/>
            </a:pPr>
            <a:r>
              <a:rPr lang="en-US" sz="2600"/>
              <a:t>Increased incidence of cataracts in those with highest doses</a:t>
            </a:r>
          </a:p>
        </p:txBody>
      </p:sp>
      <p:pic>
        <p:nvPicPr>
          <p:cNvPr id="31746" name="Picture 6" descr="Screen shot 2011-07-08 at 14.50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245587"/>
            <a:ext cx="3898900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7" descr="Screen shot 2011-07-08 at 14.50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885224"/>
            <a:ext cx="96837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8"/>
          <p:cNvSpPr txBox="1">
            <a:spLocks noChangeArrowheads="1"/>
          </p:cNvSpPr>
          <p:nvPr/>
        </p:nvSpPr>
        <p:spPr bwMode="auto">
          <a:xfrm>
            <a:off x="755650" y="4988912"/>
            <a:ext cx="7993063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600"/>
              <a:t>14 normal, healthy children born to ARS survivors within 5 years of the accident</a:t>
            </a:r>
          </a:p>
        </p:txBody>
      </p:sp>
      <p:sp>
        <p:nvSpPr>
          <p:cNvPr id="31749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n-lt"/>
                <a:cs typeface="Impact" charset="0"/>
              </a:rPr>
              <a:t>Effects on human health - ARS</a:t>
            </a:r>
            <a:endParaRPr lang="en-US" sz="3000" dirty="0">
              <a:latin typeface="+mn-lt"/>
              <a:cs typeface="Impact" charset="0"/>
            </a:endParaRPr>
          </a:p>
        </p:txBody>
      </p:sp>
      <p:sp>
        <p:nvSpPr>
          <p:cNvPr id="31750" name="Rectangle 1"/>
          <p:cNvSpPr>
            <a:spLocks noChangeArrowheads="1"/>
          </p:cNvSpPr>
          <p:nvPr/>
        </p:nvSpPr>
        <p:spPr bwMode="auto">
          <a:xfrm>
            <a:off x="11113" y="5925537"/>
            <a:ext cx="62277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/>
              <a:t>www.unscear.org/docs/reports/2008/11-80076_Report_2008_Annex_D.pdf</a:t>
            </a:r>
          </a:p>
        </p:txBody>
      </p:sp>
    </p:spTree>
    <p:extLst>
      <p:ext uri="{BB962C8B-B14F-4D97-AF65-F5344CB8AC3E}">
        <p14:creationId xmlns:p14="http://schemas.microsoft.com/office/powerpoint/2010/main" val="128119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The needle in the haystack….</a:t>
            </a:r>
            <a:endParaRPr lang="en-US" sz="3000" dirty="0">
              <a:latin typeface="+mj-lt"/>
              <a:cs typeface="Impact" charset="0"/>
            </a:endParaRPr>
          </a:p>
        </p:txBody>
      </p:sp>
      <p:pic>
        <p:nvPicPr>
          <p:cNvPr id="32770" name="Picture 7" descr="Screen shot 2011-07-08 at 14.59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886913"/>
            <a:ext cx="6807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31913" y="3118938"/>
            <a:ext cx="719137" cy="5048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1113" y="6311278"/>
            <a:ext cx="62277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 err="1"/>
              <a:t>www.unscear.org</a:t>
            </a:r>
            <a:r>
              <a:rPr lang="en-US" sz="1200" dirty="0"/>
              <a:t>/docs/reports/2008/11-80076_Report_2008_Annex_D.pdf</a:t>
            </a:r>
          </a:p>
        </p:txBody>
      </p:sp>
      <p:sp>
        <p:nvSpPr>
          <p:cNvPr id="7" name="Rectangle 6"/>
          <p:cNvSpPr/>
          <p:nvPr/>
        </p:nvSpPr>
        <p:spPr>
          <a:xfrm>
            <a:off x="4427538" y="3479301"/>
            <a:ext cx="719137" cy="5048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27538" y="5639888"/>
            <a:ext cx="719137" cy="5048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65800" y="5720851"/>
            <a:ext cx="719138" cy="5048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89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3860800"/>
            <a:ext cx="8686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sz="3200">
                <a:solidFill>
                  <a:srgbClr val="040404"/>
                </a:solidFill>
              </a:rPr>
              <a:t>  Recent (2008) UNSCEAR report suggests that the most serious health effect of the accident was psychological – not physical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57200" y="1989138"/>
            <a:ext cx="8610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GB" sz="3200" dirty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  Only proven radiobiological effect on health  of population has been increase in thyroid cancer in those exposed as children</a:t>
            </a:r>
          </a:p>
        </p:txBody>
      </p:sp>
      <p:sp>
        <p:nvSpPr>
          <p:cNvPr id="33795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Health effects on the population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35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817397" y="1069694"/>
            <a:ext cx="57038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88925" eaLnBrk="0" hangingPunct="0">
              <a:spcBef>
                <a:spcPct val="50000"/>
              </a:spcBef>
              <a:buFontTx/>
              <a:buChar char="•"/>
              <a:defRPr/>
            </a:pPr>
            <a:r>
              <a:rPr lang="en-US" sz="3200" dirty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 First reports of an increase in 	thyroid cancer in 1990, 	particularly in children</a:t>
            </a:r>
            <a:r>
              <a:rPr lang="en-US" sz="3200" dirty="0" smtClean="0">
                <a:solidFill>
                  <a:srgbClr val="040404"/>
                </a:solidFill>
                <a:latin typeface="+mn-lt"/>
                <a:ea typeface="+mn-ea"/>
                <a:cs typeface="Times New Roman" pitchFamily="18" charset="0"/>
              </a:rPr>
              <a:t>.</a:t>
            </a:r>
            <a:endParaRPr lang="en-US" sz="3200" dirty="0">
              <a:solidFill>
                <a:srgbClr val="040404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34818" name="Picture 3" descr="C:\WINNT\Profiles\administrator\Desktop\IMAGES\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85" y="1013754"/>
            <a:ext cx="2849562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320" y="2964608"/>
            <a:ext cx="4835680" cy="3589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5785" y="3317581"/>
            <a:ext cx="28495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dirty="0">
                <a:solidFill>
                  <a:srgbClr val="040404"/>
                </a:solidFill>
                <a:cs typeface="Times New Roman" pitchFamily="18" charset="0"/>
              </a:rPr>
              <a:t> Every cancer has a </a:t>
            </a:r>
            <a:r>
              <a:rPr lang="en-US" sz="3200" dirty="0" smtClean="0">
                <a:solidFill>
                  <a:srgbClr val="040404"/>
                </a:solidFill>
                <a:cs typeface="Times New Roman" pitchFamily="18" charset="0"/>
              </a:rPr>
              <a:t>spontaneous </a:t>
            </a:r>
            <a:r>
              <a:rPr lang="en-US" sz="3200" dirty="0">
                <a:solidFill>
                  <a:srgbClr val="040404"/>
                </a:solidFill>
                <a:cs typeface="Times New Roman" pitchFamily="18" charset="0"/>
              </a:rPr>
              <a:t>incidence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35901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41529"/>
            <a:ext cx="8507412" cy="23336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+mn-cs"/>
              </a:rPr>
              <a:t>Evacuees – thyroid dose 500mGy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Not evacuated but resident in contaminated areas  - thyroid doses 100mGy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Whole body doses to 6M residents = 9mSv</a:t>
            </a:r>
          </a:p>
          <a:p>
            <a:pPr lvl="1">
              <a:defRPr/>
            </a:pPr>
            <a:r>
              <a:rPr lang="en-US" dirty="0" smtClean="0"/>
              <a:t>80% of lifetime dose delivered by 2005</a:t>
            </a:r>
          </a:p>
          <a:p>
            <a:pPr lvl="1">
              <a:defRPr/>
            </a:pPr>
            <a:endParaRPr lang="en-US" dirty="0"/>
          </a:p>
          <a:p>
            <a:pPr marL="457200" lvl="1" indent="0">
              <a:buFontTx/>
              <a:buNone/>
              <a:defRPr/>
            </a:pPr>
            <a:endParaRPr lang="en-US" dirty="0"/>
          </a:p>
        </p:txBody>
      </p:sp>
      <p:sp>
        <p:nvSpPr>
          <p:cNvPr id="41986" name="Content Placeholder 2"/>
          <p:cNvSpPr txBox="1">
            <a:spLocks/>
          </p:cNvSpPr>
          <p:nvPr/>
        </p:nvSpPr>
        <p:spPr bwMode="auto">
          <a:xfrm>
            <a:off x="250825" y="4194292"/>
            <a:ext cx="850741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sz="3200"/>
              <a:t>150,000 people living in most contaminated areas – 50mSv over 20 years (natural radiation average 1-2 mSv per year)</a:t>
            </a:r>
          </a:p>
        </p:txBody>
      </p:sp>
      <p:sp>
        <p:nvSpPr>
          <p:cNvPr id="35843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Doses to the population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60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6" descr="Рисунок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4" b="4930"/>
          <a:stretch>
            <a:fillRect/>
          </a:stretch>
        </p:blipFill>
        <p:spPr bwMode="auto">
          <a:xfrm>
            <a:off x="-757238" y="1700213"/>
            <a:ext cx="6661151" cy="484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Title 1"/>
          <p:cNvSpPr txBox="1">
            <a:spLocks/>
          </p:cNvSpPr>
          <p:nvPr/>
        </p:nvSpPr>
        <p:spPr bwMode="auto">
          <a:xfrm>
            <a:off x="4763" y="-88205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Cohort effect – carrying the risk with you</a:t>
            </a:r>
            <a:endParaRPr lang="en-US" sz="3000" dirty="0">
              <a:latin typeface="+mj-lt"/>
              <a:cs typeface="Impact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844675"/>
            <a:ext cx="34925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Arrow 1"/>
          <p:cNvSpPr/>
          <p:nvPr/>
        </p:nvSpPr>
        <p:spPr>
          <a:xfrm>
            <a:off x="8675688" y="3716338"/>
            <a:ext cx="403225" cy="125412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4284663" y="1484313"/>
            <a:ext cx="195262" cy="403225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99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3"/>
          <p:cNvSpPr txBox="1">
            <a:spLocks noChangeArrowheads="1"/>
          </p:cNvSpPr>
          <p:nvPr/>
        </p:nvSpPr>
        <p:spPr bwMode="auto">
          <a:xfrm>
            <a:off x="468313" y="1628775"/>
            <a:ext cx="79248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dirty="0" smtClean="0">
                <a:solidFill>
                  <a:srgbClr val="040404"/>
                </a:solidFill>
                <a:latin typeface="+mj-lt"/>
              </a:rPr>
              <a:t> Exposure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dirty="0" smtClean="0">
                <a:solidFill>
                  <a:srgbClr val="040404"/>
                </a:solidFill>
                <a:latin typeface="+mj-lt"/>
              </a:rPr>
              <a:t>Milk, dairy produce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dirty="0" smtClean="0">
                <a:solidFill>
                  <a:srgbClr val="040404"/>
                </a:solidFill>
                <a:latin typeface="+mj-lt"/>
              </a:rPr>
              <a:t>Small thyroid – larger dose to gland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8313" y="3810000"/>
            <a:ext cx="79248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dirty="0" smtClean="0">
                <a:solidFill>
                  <a:srgbClr val="040404"/>
                </a:solidFill>
                <a:latin typeface="+mj-lt"/>
              </a:rPr>
              <a:t> Biology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dirty="0" smtClean="0">
                <a:solidFill>
                  <a:srgbClr val="040404"/>
                </a:solidFill>
                <a:latin typeface="+mj-lt"/>
              </a:rPr>
              <a:t>Thyroid still developing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dirty="0" smtClean="0">
                <a:solidFill>
                  <a:srgbClr val="040404"/>
                </a:solidFill>
                <a:latin typeface="+mj-lt"/>
              </a:rPr>
              <a:t>Increase in mutated clone size as a result of developmental growth </a:t>
            </a:r>
          </a:p>
        </p:txBody>
      </p:sp>
      <p:sp>
        <p:nvSpPr>
          <p:cNvPr id="37891" name="Title 1"/>
          <p:cNvSpPr txBox="1">
            <a:spLocks/>
          </p:cNvSpPr>
          <p:nvPr/>
        </p:nvSpPr>
        <p:spPr bwMode="auto">
          <a:xfrm>
            <a:off x="4763" y="17641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>
                <a:latin typeface="+mj-lt"/>
                <a:cs typeface="Impact" charset="0"/>
              </a:rPr>
              <a:t>Why children?</a:t>
            </a:r>
            <a:endParaRPr lang="en-US" sz="300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96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3"/>
          <p:cNvSpPr txBox="1">
            <a:spLocks noChangeArrowheads="1"/>
          </p:cNvSpPr>
          <p:nvPr/>
        </p:nvSpPr>
        <p:spPr bwMode="auto">
          <a:xfrm>
            <a:off x="323850" y="1412875"/>
            <a:ext cx="8458200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800" dirty="0" smtClean="0">
                <a:solidFill>
                  <a:srgbClr val="040404"/>
                </a:solidFill>
                <a:latin typeface="+mj-lt"/>
              </a:rPr>
              <a:t>  Thyroid cancer treated by total thyroidectomy, radioiodine treatment for metastatic tumour deposits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800" dirty="0" smtClean="0">
                <a:solidFill>
                  <a:srgbClr val="040404"/>
                </a:solidFill>
                <a:latin typeface="+mj-lt"/>
              </a:rPr>
              <a:t>  Recurrence requiring further treatment c30%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800" dirty="0" smtClean="0">
                <a:solidFill>
                  <a:srgbClr val="040404"/>
                </a:solidFill>
                <a:latin typeface="+mj-lt"/>
              </a:rPr>
              <a:t>  Recurrence leading to death very rare – in England and Wales series with 20 year follow-up only 3%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800" dirty="0" smtClean="0">
                <a:solidFill>
                  <a:srgbClr val="040404"/>
                </a:solidFill>
                <a:latin typeface="+mj-lt"/>
              </a:rPr>
              <a:t>  Studies suggest this may be lower in post Chernobyl thyroid cancer (about 1%)</a:t>
            </a:r>
          </a:p>
        </p:txBody>
      </p:sp>
      <p:sp>
        <p:nvSpPr>
          <p:cNvPr id="39938" name="TextBox 4"/>
          <p:cNvSpPr txBox="1">
            <a:spLocks noChangeArrowheads="1"/>
          </p:cNvSpPr>
          <p:nvPr/>
        </p:nvSpPr>
        <p:spPr bwMode="auto">
          <a:xfrm>
            <a:off x="468313" y="6237288"/>
            <a:ext cx="6551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Tuttle et al., 2011 Clinical Oncology 23 (2011) 268-275</a:t>
            </a:r>
          </a:p>
        </p:txBody>
      </p:sp>
      <p:sp>
        <p:nvSpPr>
          <p:cNvPr id="39939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Treatment of thyroid cancer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581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ontent Placeholder 2"/>
          <p:cNvSpPr>
            <a:spLocks noGrp="1"/>
          </p:cNvSpPr>
          <p:nvPr>
            <p:ph idx="1"/>
          </p:nvPr>
        </p:nvSpPr>
        <p:spPr bwMode="auto">
          <a:xfrm>
            <a:off x="395288" y="1916113"/>
            <a:ext cx="8229600" cy="4248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sz="2400">
                <a:latin typeface="Arial" charset="0"/>
              </a:rPr>
              <a:t>28 from ARS</a:t>
            </a:r>
          </a:p>
          <a:p>
            <a:pPr lvl="1"/>
            <a:r>
              <a:rPr lang="en-US" sz="2400">
                <a:latin typeface="Arial" charset="0"/>
              </a:rPr>
              <a:t>15 deaths from thyroid cancer in 25 years</a:t>
            </a:r>
          </a:p>
          <a:p>
            <a:pPr lvl="1"/>
            <a:r>
              <a:rPr lang="en-US" sz="2400">
                <a:latin typeface="Arial" charset="0"/>
              </a:rPr>
              <a:t>1% death rate overall predicted for thyroid cancer.  Predicted total death rate thus far approx 60</a:t>
            </a:r>
          </a:p>
          <a:p>
            <a:pPr lvl="1"/>
            <a:r>
              <a:rPr lang="en-US" sz="2400">
                <a:latin typeface="Arial" charset="0"/>
              </a:rPr>
              <a:t>No (scientific) evidence of increased thyroid cancer outside 3 republics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>
                <a:latin typeface="Arial" charset="0"/>
              </a:rPr>
              <a:t>No effect on fertility, malformations or infant mortality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>
                <a:latin typeface="Arial" charset="0"/>
              </a:rPr>
              <a:t>No conclusion on adverse pregnancy outcomes or still births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>
                <a:latin typeface="Arial" charset="0"/>
              </a:rPr>
              <a:t>Heritable effects not seen and very unlikely at these doses</a:t>
            </a:r>
          </a:p>
        </p:txBody>
      </p:sp>
      <p:sp>
        <p:nvSpPr>
          <p:cNvPr id="40962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Chernobyl – </a:t>
            </a:r>
            <a:r>
              <a:rPr lang="en-GB" sz="3000" dirty="0" smtClean="0">
                <a:latin typeface="+mj-lt"/>
                <a:cs typeface="Impact" charset="0"/>
              </a:rPr>
              <a:t>28 </a:t>
            </a:r>
            <a:r>
              <a:rPr lang="en-GB" sz="3000" dirty="0">
                <a:latin typeface="+mj-lt"/>
                <a:cs typeface="Impact" charset="0"/>
              </a:rPr>
              <a:t>years on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70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ChangeArrowheads="1"/>
          </p:cNvSpPr>
          <p:nvPr/>
        </p:nvSpPr>
        <p:spPr bwMode="auto">
          <a:xfrm>
            <a:off x="250825" y="1457443"/>
            <a:ext cx="8677275" cy="42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40000"/>
              </a:spcBef>
            </a:pPr>
            <a:r>
              <a:rPr kumimoji="1" lang="en-GB" sz="2800" dirty="0">
                <a:solidFill>
                  <a:srgbClr val="000000"/>
                </a:solidFill>
                <a:latin typeface="Tahoma" charset="0"/>
              </a:rPr>
              <a:t>Recent findings suggest:</a:t>
            </a:r>
          </a:p>
          <a:p>
            <a:pPr lvl="1">
              <a:spcBef>
                <a:spcPct val="10000"/>
              </a:spcBef>
              <a:buClr>
                <a:srgbClr val="339966"/>
              </a:buClr>
              <a:buFont typeface="Wingdings" charset="0"/>
              <a:buChar char="Ø"/>
            </a:pPr>
            <a:r>
              <a:rPr kumimoji="1" lang="en-GB" sz="2800" dirty="0">
                <a:solidFill>
                  <a:srgbClr val="000000"/>
                </a:solidFill>
                <a:latin typeface="Tahoma" charset="0"/>
              </a:rPr>
              <a:t> an increase of leukaemia risk among Chernobyl liquidators </a:t>
            </a:r>
          </a:p>
          <a:p>
            <a:pPr lvl="1">
              <a:spcBef>
                <a:spcPct val="10000"/>
              </a:spcBef>
              <a:buClr>
                <a:srgbClr val="339966"/>
              </a:buClr>
              <a:buFont typeface="Wingdings" charset="0"/>
              <a:buChar char="Ø"/>
            </a:pPr>
            <a:r>
              <a:rPr kumimoji="1" lang="en-GB" sz="2800" dirty="0">
                <a:solidFill>
                  <a:srgbClr val="000000"/>
                </a:solidFill>
                <a:latin typeface="Tahoma" charset="0"/>
              </a:rPr>
              <a:t> an increase in the incidence of pre-menopausal breast cancer in </a:t>
            </a:r>
            <a:r>
              <a:rPr kumimoji="1" lang="en-GB" sz="2800">
                <a:solidFill>
                  <a:srgbClr val="000000"/>
                </a:solidFill>
                <a:latin typeface="Tahoma" charset="0"/>
              </a:rPr>
              <a:t>the </a:t>
            </a:r>
            <a:r>
              <a:rPr kumimoji="1" lang="en-GB" sz="2800" smtClean="0">
                <a:solidFill>
                  <a:srgbClr val="000000"/>
                </a:solidFill>
                <a:latin typeface="Tahoma" charset="0"/>
              </a:rPr>
              <a:t>most </a:t>
            </a:r>
            <a:r>
              <a:rPr kumimoji="1" lang="en-GB" sz="2800" dirty="0">
                <a:solidFill>
                  <a:srgbClr val="000000"/>
                </a:solidFill>
                <a:latin typeface="Tahoma" charset="0"/>
              </a:rPr>
              <a:t>contaminated districts, </a:t>
            </a:r>
          </a:p>
          <a:p>
            <a:pPr lvl="1">
              <a:spcBef>
                <a:spcPct val="10000"/>
              </a:spcBef>
              <a:buClr>
                <a:srgbClr val="339966"/>
              </a:buClr>
              <a:buFont typeface="Wingdings" charset="0"/>
              <a:buChar char="Ø"/>
            </a:pPr>
            <a:r>
              <a:rPr kumimoji="1" lang="en-GB" sz="2800" dirty="0">
                <a:solidFill>
                  <a:srgbClr val="000000"/>
                </a:solidFill>
                <a:latin typeface="Tahoma" charset="0"/>
              </a:rPr>
              <a:t> possible low-dose effects on risk of cataracts and cardiovascular diseases. </a:t>
            </a:r>
          </a:p>
          <a:p>
            <a:pPr lvl="1" algn="just">
              <a:spcBef>
                <a:spcPct val="25000"/>
              </a:spcBef>
              <a:buClr>
                <a:srgbClr val="339966"/>
              </a:buClr>
              <a:buFont typeface="Wingdings" charset="0"/>
              <a:buNone/>
            </a:pPr>
            <a:r>
              <a:rPr kumimoji="1" lang="en-GB" sz="2800" b="1" i="1" dirty="0">
                <a:solidFill>
                  <a:srgbClr val="FF0000"/>
                </a:solidFill>
              </a:rPr>
              <a:t>…</a:t>
            </a:r>
            <a:r>
              <a:rPr kumimoji="1" lang="en-GB" sz="2800" b="1" i="1" dirty="0">
                <a:solidFill>
                  <a:srgbClr val="FF0000"/>
                </a:solidFill>
                <a:latin typeface="Tahoma" charset="0"/>
              </a:rPr>
              <a:t> need to be further investigated as lots of confounders</a:t>
            </a:r>
          </a:p>
        </p:txBody>
      </p:sp>
      <p:sp>
        <p:nvSpPr>
          <p:cNvPr id="41986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Chernobyl – </a:t>
            </a:r>
            <a:r>
              <a:rPr lang="en-GB" sz="3000" dirty="0" smtClean="0">
                <a:latin typeface="+mj-lt"/>
                <a:cs typeface="Impact" charset="0"/>
              </a:rPr>
              <a:t>28 </a:t>
            </a:r>
            <a:r>
              <a:rPr lang="en-GB" sz="3000" dirty="0">
                <a:latin typeface="+mj-lt"/>
                <a:cs typeface="Impact" charset="0"/>
              </a:rPr>
              <a:t>years on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481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Screen shot 2011-07-08 at 11.4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0" y="1224117"/>
            <a:ext cx="91440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55280" y="4535642"/>
            <a:ext cx="64087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Muirhead (2003) Radiation Protect Dosim 104: 331-335</a:t>
            </a:r>
          </a:p>
        </p:txBody>
      </p:sp>
      <p:sp>
        <p:nvSpPr>
          <p:cNvPr id="2" name="Rectangle 1"/>
          <p:cNvSpPr/>
          <p:nvPr/>
        </p:nvSpPr>
        <p:spPr>
          <a:xfrm>
            <a:off x="137830" y="4175279"/>
            <a:ext cx="9036050" cy="360363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012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Is this surprising?</a:t>
            </a:r>
            <a:endParaRPr lang="en-US" sz="3000" dirty="0">
              <a:latin typeface="+mj-lt"/>
              <a:cs typeface="Impact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7950" y="5900738"/>
            <a:ext cx="89281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/>
              <a:t>Average loss of life expectancy for those who received non-zero doses is estimated to be 4 months. </a:t>
            </a:r>
            <a:r>
              <a:rPr lang="en-US" sz="1800">
                <a:solidFill>
                  <a:srgbClr val="0000FF"/>
                </a:solidFill>
              </a:rPr>
              <a:t>Cologne JB, Preston DL. Lancet 2000;356:303-7.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7963" y="5157788"/>
            <a:ext cx="8928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/>
              <a:t>5% of all cancer deaths likely to be due to radiation – 95% due to other causes</a:t>
            </a:r>
            <a:endParaRPr lang="en-US" sz="180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75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49438"/>
            <a:ext cx="7056438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 smtClean="0">
                <a:latin typeface="+mj-lt"/>
                <a:cs typeface="Impact" charset="0"/>
              </a:rPr>
              <a:t>Fukushima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60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Content Placeholder 2"/>
          <p:cNvSpPr>
            <a:spLocks noGrp="1"/>
          </p:cNvSpPr>
          <p:nvPr>
            <p:ph idx="1"/>
          </p:nvPr>
        </p:nvSpPr>
        <p:spPr bwMode="auto">
          <a:xfrm>
            <a:off x="220080" y="1565750"/>
            <a:ext cx="6564313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</a:rPr>
              <a:t>Move population away from source</a:t>
            </a:r>
          </a:p>
          <a:p>
            <a:r>
              <a:rPr lang="en-US" dirty="0">
                <a:latin typeface="Arial" charset="0"/>
              </a:rPr>
              <a:t>Limit inhalation by staying inside and keeping windows and doors shut</a:t>
            </a:r>
          </a:p>
          <a:p>
            <a:r>
              <a:rPr lang="en-US" dirty="0">
                <a:latin typeface="Arial" charset="0"/>
              </a:rPr>
              <a:t>Stop ingestion of contaminated foodstuffs</a:t>
            </a:r>
          </a:p>
          <a:p>
            <a:r>
              <a:rPr lang="en-US" dirty="0">
                <a:latin typeface="Arial" charset="0"/>
              </a:rPr>
              <a:t>Block uptake of radionuclides (e.g. stable iodine prophylaxis)</a:t>
            </a: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508625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dirty="0">
                <a:cs typeface="Impact" charset="0"/>
              </a:rPr>
              <a:t>Chernobyl </a:t>
            </a:r>
            <a:r>
              <a:rPr lang="en-US" sz="3200" dirty="0" err="1">
                <a:cs typeface="Impact" charset="0"/>
              </a:rPr>
              <a:t>vs</a:t>
            </a:r>
            <a:r>
              <a:rPr lang="en-US" sz="3200" dirty="0">
                <a:cs typeface="Impact" charset="0"/>
              </a:rPr>
              <a:t> Fukushima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485943" y="1060925"/>
            <a:ext cx="1295400" cy="4986337"/>
            <a:chOff x="6516216" y="1484784"/>
            <a:chExt cx="1296144" cy="4986659"/>
          </a:xfrm>
        </p:grpSpPr>
        <p:sp>
          <p:nvSpPr>
            <p:cNvPr id="45066" name="TextBox 5"/>
            <p:cNvSpPr txBox="1">
              <a:spLocks noChangeArrowheads="1"/>
            </p:cNvSpPr>
            <p:nvPr/>
          </p:nvSpPr>
          <p:spPr bwMode="auto">
            <a:xfrm>
              <a:off x="6791759" y="2204864"/>
              <a:ext cx="745058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</a:t>
              </a:r>
              <a:endParaRPr lang="en-US" sz="4200">
                <a:solidFill>
                  <a:srgbClr val="FF0000"/>
                </a:solidFill>
              </a:endParaRPr>
            </a:p>
          </p:txBody>
        </p:sp>
        <p:sp>
          <p:nvSpPr>
            <p:cNvPr id="45067" name="TextBox 6"/>
            <p:cNvSpPr txBox="1">
              <a:spLocks noChangeArrowheads="1"/>
            </p:cNvSpPr>
            <p:nvPr/>
          </p:nvSpPr>
          <p:spPr bwMode="auto">
            <a:xfrm>
              <a:off x="6827763" y="3140968"/>
              <a:ext cx="673050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</a:t>
              </a:r>
              <a:endParaRPr lang="en-US" sz="4200">
                <a:solidFill>
                  <a:srgbClr val="FF0000"/>
                </a:solidFill>
              </a:endParaRPr>
            </a:p>
          </p:txBody>
        </p:sp>
        <p:pic>
          <p:nvPicPr>
            <p:cNvPr id="45068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1484784"/>
              <a:ext cx="1296144" cy="86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9" name="TextBox 13"/>
            <p:cNvSpPr txBox="1">
              <a:spLocks noChangeArrowheads="1"/>
            </p:cNvSpPr>
            <p:nvPr/>
          </p:nvSpPr>
          <p:spPr bwMode="auto">
            <a:xfrm>
              <a:off x="6827763" y="4419398"/>
              <a:ext cx="673050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</a:t>
              </a:r>
              <a:endParaRPr lang="en-US" sz="4200">
                <a:solidFill>
                  <a:srgbClr val="FF0000"/>
                </a:solidFill>
              </a:endParaRPr>
            </a:p>
          </p:txBody>
        </p:sp>
        <p:sp>
          <p:nvSpPr>
            <p:cNvPr id="45070" name="TextBox 15"/>
            <p:cNvSpPr txBox="1">
              <a:spLocks noChangeArrowheads="1"/>
            </p:cNvSpPr>
            <p:nvPr/>
          </p:nvSpPr>
          <p:spPr bwMode="auto">
            <a:xfrm>
              <a:off x="6827763" y="5733256"/>
              <a:ext cx="673050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</a:t>
              </a:r>
              <a:endParaRPr lang="en-US" sz="420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8036930" y="1060925"/>
            <a:ext cx="914400" cy="4857750"/>
            <a:chOff x="8068023" y="1484784"/>
            <a:chExt cx="914275" cy="4858009"/>
          </a:xfrm>
        </p:grpSpPr>
        <p:pic>
          <p:nvPicPr>
            <p:cNvPr id="4506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8023" y="1484784"/>
              <a:ext cx="914275" cy="89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2" name="TextBox 11"/>
            <p:cNvSpPr txBox="1">
              <a:spLocks noChangeArrowheads="1"/>
            </p:cNvSpPr>
            <p:nvPr/>
          </p:nvSpPr>
          <p:spPr bwMode="auto">
            <a:xfrm>
              <a:off x="8152631" y="2204864"/>
              <a:ext cx="745058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</a:t>
              </a:r>
              <a:endParaRPr lang="en-US" sz="4200">
                <a:solidFill>
                  <a:srgbClr val="FF0000"/>
                </a:solidFill>
              </a:endParaRPr>
            </a:p>
          </p:txBody>
        </p:sp>
        <p:sp>
          <p:nvSpPr>
            <p:cNvPr id="45063" name="TextBox 12"/>
            <p:cNvSpPr txBox="1">
              <a:spLocks noChangeArrowheads="1"/>
            </p:cNvSpPr>
            <p:nvPr/>
          </p:nvSpPr>
          <p:spPr bwMode="auto">
            <a:xfrm>
              <a:off x="8152631" y="3140968"/>
              <a:ext cx="745058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</a:t>
              </a:r>
              <a:endParaRPr lang="en-US" sz="4200">
                <a:solidFill>
                  <a:srgbClr val="FF0000"/>
                </a:solidFill>
              </a:endParaRPr>
            </a:p>
          </p:txBody>
        </p:sp>
        <p:sp>
          <p:nvSpPr>
            <p:cNvPr id="45064" name="TextBox 14"/>
            <p:cNvSpPr txBox="1">
              <a:spLocks noChangeArrowheads="1"/>
            </p:cNvSpPr>
            <p:nvPr/>
          </p:nvSpPr>
          <p:spPr bwMode="auto">
            <a:xfrm>
              <a:off x="8152631" y="4419398"/>
              <a:ext cx="745058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200">
                  <a:solidFill>
                    <a:srgbClr val="FF0000"/>
                  </a:solidFill>
                  <a:latin typeface="Wingdings" charset="0"/>
                  <a:cs typeface="Wingdings" charset="0"/>
                  <a:sym typeface="Wingdings" charset="0"/>
                </a:rPr>
                <a:t></a:t>
              </a:r>
              <a:endParaRPr lang="en-US" sz="4200">
                <a:solidFill>
                  <a:srgbClr val="FF0000"/>
                </a:solidFill>
              </a:endParaRPr>
            </a:p>
          </p:txBody>
        </p:sp>
        <p:sp>
          <p:nvSpPr>
            <p:cNvPr id="45065" name="TextBox 16"/>
            <p:cNvSpPr txBox="1">
              <a:spLocks noChangeArrowheads="1"/>
            </p:cNvSpPr>
            <p:nvPr/>
          </p:nvSpPr>
          <p:spPr bwMode="auto">
            <a:xfrm>
              <a:off x="8273132" y="5758017"/>
              <a:ext cx="504056" cy="584776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3200" b="1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7235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077693"/>
            <a:ext cx="86868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On site</a:t>
            </a:r>
          </a:p>
          <a:p>
            <a:pPr>
              <a:defRPr/>
            </a:pPr>
            <a:r>
              <a:rPr lang="en-US" dirty="0" smtClean="0"/>
              <a:t>19,594 workers, 167 received doses of &gt;100 </a:t>
            </a:r>
            <a:r>
              <a:rPr lang="en-US" dirty="0" err="1" smtClean="0"/>
              <a:t>mSv</a:t>
            </a:r>
            <a:r>
              <a:rPr lang="en-US" dirty="0" smtClean="0"/>
              <a:t> (6 &gt;250mSv)</a:t>
            </a:r>
          </a:p>
          <a:p>
            <a:pPr>
              <a:defRPr/>
            </a:pPr>
            <a:r>
              <a:rPr lang="en-US" dirty="0" smtClean="0"/>
              <a:t>No ARS, no radiation related deaths</a:t>
            </a:r>
          </a:p>
          <a:p>
            <a:pPr marL="0" indent="0">
              <a:buFontTx/>
              <a:buNone/>
              <a:defRPr/>
            </a:pPr>
            <a:r>
              <a:rPr lang="en-US" b="1" dirty="0" smtClean="0">
                <a:solidFill>
                  <a:srgbClr val="FF0000"/>
                </a:solidFill>
              </a:rPr>
              <a:t>Population at large</a:t>
            </a:r>
          </a:p>
          <a:p>
            <a:pPr>
              <a:defRPr/>
            </a:pPr>
            <a:r>
              <a:rPr lang="en-US" dirty="0" smtClean="0"/>
              <a:t>150,000 people evacuated, sample of 1700 showed 98% &lt;5mSv, only 10 &gt;10mSv</a:t>
            </a:r>
          </a:p>
          <a:p>
            <a:pPr>
              <a:defRPr/>
            </a:pPr>
            <a:r>
              <a:rPr lang="en-US" dirty="0" smtClean="0"/>
              <a:t>Mean thyroid dose 4.2mSv in children (3.5 </a:t>
            </a:r>
            <a:r>
              <a:rPr lang="en-US" dirty="0" err="1" smtClean="0"/>
              <a:t>mSv</a:t>
            </a:r>
            <a:r>
              <a:rPr lang="en-US" dirty="0" smtClean="0"/>
              <a:t> adults) compared with 500mSv in Chernobyl evacuees</a:t>
            </a:r>
            <a:endParaRPr lang="en-US" dirty="0"/>
          </a:p>
        </p:txBody>
      </p:sp>
      <p:sp>
        <p:nvSpPr>
          <p:cNvPr id="46082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508625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dirty="0">
                <a:cs typeface="Impact" charset="0"/>
              </a:rPr>
              <a:t>Radiation doses</a:t>
            </a:r>
          </a:p>
        </p:txBody>
      </p:sp>
    </p:spTree>
    <p:extLst>
      <p:ext uri="{BB962C8B-B14F-4D97-AF65-F5344CB8AC3E}">
        <p14:creationId xmlns:p14="http://schemas.microsoft.com/office/powerpoint/2010/main" val="25346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94453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</a:rPr>
              <a:t>No radiation related deaths compared with 761 who died as a result of the evacuation, and 20,000 in tsunami</a:t>
            </a:r>
          </a:p>
          <a:p>
            <a:r>
              <a:rPr lang="en-US" dirty="0">
                <a:latin typeface="Arial" charset="0"/>
              </a:rPr>
              <a:t>Unlikely to be any increase in thyroid cancer at the doses received</a:t>
            </a:r>
          </a:p>
          <a:p>
            <a:r>
              <a:rPr lang="en-US" dirty="0">
                <a:latin typeface="Arial" charset="0"/>
              </a:rPr>
              <a:t>Psychological harm due to evacuation and </a:t>
            </a:r>
            <a:r>
              <a:rPr lang="en-US" dirty="0" err="1">
                <a:latin typeface="Arial" charset="0"/>
              </a:rPr>
              <a:t>radiophobia</a:t>
            </a:r>
            <a:r>
              <a:rPr lang="en-US" dirty="0">
                <a:latin typeface="Arial" charset="0"/>
              </a:rPr>
              <a:t> – very likely</a:t>
            </a:r>
          </a:p>
          <a:p>
            <a:r>
              <a:rPr lang="en-US" dirty="0">
                <a:latin typeface="Arial" charset="0"/>
              </a:rPr>
              <a:t>Huge economic effect on local area and Japan as a whole</a:t>
            </a:r>
          </a:p>
        </p:txBody>
      </p:sp>
      <p:sp>
        <p:nvSpPr>
          <p:cNvPr id="47106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508625" cy="836613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dirty="0">
                <a:cs typeface="Impact" charset="0"/>
              </a:rPr>
              <a:t>Fukushima Health effects</a:t>
            </a:r>
          </a:p>
        </p:txBody>
      </p:sp>
    </p:spTree>
    <p:extLst>
      <p:ext uri="{BB962C8B-B14F-4D97-AF65-F5344CB8AC3E}">
        <p14:creationId xmlns:p14="http://schemas.microsoft.com/office/powerpoint/2010/main" val="427704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0244" y="1188304"/>
            <a:ext cx="8229600" cy="2181158"/>
          </a:xfrm>
        </p:spPr>
        <p:txBody>
          <a:bodyPr/>
          <a:lstStyle/>
          <a:p>
            <a:r>
              <a:rPr lang="en-US" dirty="0" smtClean="0"/>
              <a:t>Fukushima health survey will produce large amounts of data that must be interpreted for the public – or it will be </a:t>
            </a:r>
            <a:r>
              <a:rPr lang="en-US" b="1" dirty="0" smtClean="0">
                <a:solidFill>
                  <a:srgbClr val="FF0000"/>
                </a:solidFill>
              </a:rPr>
              <a:t>mis</a:t>
            </a:r>
            <a:r>
              <a:rPr lang="en-US" dirty="0" smtClean="0"/>
              <a:t>interpreted by the press and others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93786" y="3369462"/>
            <a:ext cx="7646058" cy="2824737"/>
            <a:chOff x="793786" y="3369462"/>
            <a:chExt cx="7646058" cy="282473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786" y="3369462"/>
              <a:ext cx="4445215" cy="282473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497264" y="4396355"/>
              <a:ext cx="29425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Radiation effect or screening artifact?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4474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74964" y="947479"/>
            <a:ext cx="8969036" cy="5473904"/>
          </a:xfrm>
        </p:spPr>
        <p:txBody>
          <a:bodyPr/>
          <a:lstStyle/>
          <a:p>
            <a:r>
              <a:rPr lang="en-US" dirty="0" smtClean="0"/>
              <a:t>Thyroid doses (from radioiodine) less than 1/100</a:t>
            </a:r>
            <a:r>
              <a:rPr lang="en-US" baseline="30000" dirty="0" smtClean="0"/>
              <a:t>th</a:t>
            </a:r>
            <a:r>
              <a:rPr lang="en-US" dirty="0" smtClean="0"/>
              <a:t> those of Chernobyl (4.2mSv </a:t>
            </a:r>
            <a:r>
              <a:rPr lang="en-US" dirty="0" err="1" smtClean="0"/>
              <a:t>vs</a:t>
            </a:r>
            <a:r>
              <a:rPr lang="en-US" dirty="0" smtClean="0"/>
              <a:t> 500 </a:t>
            </a:r>
            <a:r>
              <a:rPr lang="en-US" dirty="0" err="1" smtClean="0"/>
              <a:t>mSv</a:t>
            </a:r>
            <a:r>
              <a:rPr lang="en-US" dirty="0" smtClean="0"/>
              <a:t>)</a:t>
            </a:r>
          </a:p>
          <a:p>
            <a:r>
              <a:rPr lang="en-US" dirty="0" smtClean="0"/>
              <a:t>Screening shifts natural incidence curve to the left</a:t>
            </a:r>
          </a:p>
          <a:p>
            <a:r>
              <a:rPr lang="en-US" dirty="0" smtClean="0"/>
              <a:t>Frequency in Fukushima no higher than elsewhere in Japan</a:t>
            </a:r>
          </a:p>
          <a:p>
            <a:r>
              <a:rPr lang="en-US" dirty="0" smtClean="0"/>
              <a:t>Frequency of screen detected cancer is always higher than statistics on cancer operations – do not confuse the two!</a:t>
            </a:r>
          </a:p>
          <a:p>
            <a:r>
              <a:rPr lang="en-US" dirty="0" smtClean="0"/>
              <a:t>WHO and UNSCEAR reports state that there will be negligible health risks from Fukushima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6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07950" y="1557338"/>
            <a:ext cx="89281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74650"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defTabSz="3746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defTabSz="3746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defTabSz="3746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defTabSz="3746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defTabSz="37465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defTabSz="37465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defTabSz="37465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defTabSz="37465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Radiation exposure can increase cancer incidence in 	an exposed population.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	Type of cancer depends on the type of radiation, 	dose and whether isotope is concentrated in 	particular tissue (by route of exposure or biology).  </a:t>
            </a:r>
            <a:endParaRPr lang="en-GB" sz="4000" i="0" dirty="0" smtClean="0">
              <a:solidFill>
                <a:srgbClr val="040404"/>
              </a:solidFill>
              <a:latin typeface="+mn-lt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950" y="4005263"/>
            <a:ext cx="84582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Young people more at risk than older people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7950" y="4819650"/>
            <a:ext cx="882015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defTabSz="288925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defTabSz="288925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Need to put risk from exposure to radiation into 	context with risk from other agents that cause 	cancer – </a:t>
            </a:r>
            <a:r>
              <a:rPr lang="en-GB" sz="3000" i="0" dirty="0" smtClean="0">
                <a:solidFill>
                  <a:srgbClr val="FF0000"/>
                </a:solidFill>
                <a:latin typeface="+mn-lt"/>
              </a:rPr>
              <a:t>risk communication</a:t>
            </a:r>
            <a:endParaRPr lang="en-GB" sz="4000" i="0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132" name="Title 1"/>
          <p:cNvSpPr txBox="1">
            <a:spLocks/>
          </p:cNvSpPr>
          <p:nvPr/>
        </p:nvSpPr>
        <p:spPr bwMode="auto">
          <a:xfrm>
            <a:off x="4763" y="71438"/>
            <a:ext cx="5791200" cy="8366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What have we learnt?</a:t>
            </a:r>
            <a:endParaRPr lang="en-US" sz="3000" dirty="0">
              <a:latin typeface="+mj-lt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92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2900"/>
            <a:ext cx="9144000" cy="361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TextBox 4"/>
          <p:cNvSpPr txBox="1">
            <a:spLocks noChangeArrowheads="1"/>
          </p:cNvSpPr>
          <p:nvPr/>
        </p:nvSpPr>
        <p:spPr bwMode="auto">
          <a:xfrm>
            <a:off x="179388" y="6237288"/>
            <a:ext cx="4679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Smith BMC Pubic Health 2007 7:49 </a:t>
            </a:r>
          </a:p>
        </p:txBody>
      </p:sp>
      <p:sp>
        <p:nvSpPr>
          <p:cNvPr id="6" name="Oval 5"/>
          <p:cNvSpPr/>
          <p:nvPr/>
        </p:nvSpPr>
        <p:spPr>
          <a:xfrm>
            <a:off x="6227763" y="2133600"/>
            <a:ext cx="504825" cy="287338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27763" y="3429000"/>
            <a:ext cx="504825" cy="287338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27763" y="4797425"/>
            <a:ext cx="504825" cy="4318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22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12875"/>
            <a:ext cx="56896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TextBox 4"/>
          <p:cNvSpPr txBox="1">
            <a:spLocks noChangeArrowheads="1"/>
          </p:cNvSpPr>
          <p:nvPr/>
        </p:nvSpPr>
        <p:spPr bwMode="auto">
          <a:xfrm>
            <a:off x="755650" y="5373688"/>
            <a:ext cx="7777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NB Radiation doses from nuclear accidents much lower than from A-bomb, so risk even lower</a:t>
            </a:r>
          </a:p>
        </p:txBody>
      </p:sp>
      <p:sp>
        <p:nvSpPr>
          <p:cNvPr id="2" name="Rectangle 1"/>
          <p:cNvSpPr/>
          <p:nvPr/>
        </p:nvSpPr>
        <p:spPr>
          <a:xfrm>
            <a:off x="4932363" y="2133600"/>
            <a:ext cx="1511300" cy="503238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32363" y="2924175"/>
            <a:ext cx="1511300" cy="865188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932363" y="4005263"/>
            <a:ext cx="1511300" cy="503237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49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Health effects of energy production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0852"/>
            <a:ext cx="9144000" cy="26875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236" y="1435279"/>
            <a:ext cx="84045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Deaths and illness expressed as per TW (W</a:t>
            </a:r>
            <a:r>
              <a:rPr lang="en-US" sz="2800" baseline="30000" dirty="0" smtClean="0"/>
              <a:t>12</a:t>
            </a:r>
            <a:r>
              <a:rPr lang="en-US" sz="2800" dirty="0" smtClean="0"/>
              <a:t>) for different sources of energy</a:t>
            </a:r>
            <a:endParaRPr lang="en-US" sz="2800" baseline="30000" dirty="0"/>
          </a:p>
        </p:txBody>
      </p:sp>
      <p:sp>
        <p:nvSpPr>
          <p:cNvPr id="6" name="Rectangle 5"/>
          <p:cNvSpPr/>
          <p:nvPr/>
        </p:nvSpPr>
        <p:spPr>
          <a:xfrm>
            <a:off x="123478" y="3722284"/>
            <a:ext cx="9020522" cy="2999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7504" y="4869160"/>
            <a:ext cx="9020522" cy="2999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2236" y="5680453"/>
            <a:ext cx="7108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Markandya</a:t>
            </a:r>
            <a:r>
              <a:rPr lang="en-US" dirty="0" smtClean="0"/>
              <a:t> and Wilkinson, Lancet (2007) 370: 979-90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6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175" y="4694912"/>
            <a:ext cx="82978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Politics gets in the way of good science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1235591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Health consequences of a Nuclear Power 	plant 	accident may not be as bad as we first thought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5414049"/>
            <a:ext cx="8699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eaLnBrk="0" hangingPunct="0"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Don’t believe everything you read on the 	internet 	or in the media</a:t>
            </a:r>
          </a:p>
        </p:txBody>
      </p:sp>
      <p:sp>
        <p:nvSpPr>
          <p:cNvPr id="51204" name="Title 1"/>
          <p:cNvSpPr txBox="1">
            <a:spLocks/>
          </p:cNvSpPr>
          <p:nvPr/>
        </p:nvSpPr>
        <p:spPr bwMode="auto">
          <a:xfrm>
            <a:off x="4763" y="35282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Take home messages</a:t>
            </a:r>
            <a:endParaRPr lang="en-US" sz="3000" dirty="0">
              <a:latin typeface="+mj-lt"/>
              <a:cs typeface="Impact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2534324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defTabSz="352425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We must separate fact from fiction to decide our 	future energy policy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3613824"/>
            <a:ext cx="89646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i="1">
                <a:solidFill>
                  <a:srgbClr val="6E6E6F"/>
                </a:solidFill>
                <a:latin typeface="Verdana" charset="0"/>
                <a:ea typeface="ＭＳ Ｐゴシック" charset="0"/>
                <a:cs typeface="Times New Roman" charset="0"/>
              </a:defRPr>
            </a:lvl1pPr>
            <a:lvl2pPr marL="742950" indent="-28575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2pPr>
            <a:lvl3pPr marL="11430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3pPr>
            <a:lvl4pPr marL="16002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4pPr>
            <a:lvl5pPr marL="2057400" indent="-228600" eaLnBrk="0" hangingPunct="0"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charset="0"/>
                <a:ea typeface="Times New Roman" charset="0"/>
                <a:cs typeface="Times New Roman" charset="0"/>
              </a:defRPr>
            </a:lvl9pPr>
          </a:lstStyle>
          <a:p>
            <a:pPr defTabSz="352425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3000" i="0" dirty="0" smtClean="0">
                <a:solidFill>
                  <a:srgbClr val="040404"/>
                </a:solidFill>
                <a:latin typeface="+mn-lt"/>
              </a:rPr>
              <a:t>  Effects of climate change likely to kill more than 	nuclear accidents</a:t>
            </a:r>
          </a:p>
        </p:txBody>
      </p:sp>
    </p:spTree>
    <p:extLst>
      <p:ext uri="{BB962C8B-B14F-4D97-AF65-F5344CB8AC3E}">
        <p14:creationId xmlns:p14="http://schemas.microsoft.com/office/powerpoint/2010/main" val="273776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825" y="904554"/>
            <a:ext cx="8893175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Radiation doses in perspective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US" sz="2800" dirty="0">
                <a:hlinkClick r:id="rId2"/>
              </a:rPr>
              <a:t>http://www.bbc.co.uk/news/magazine-15288975</a:t>
            </a:r>
            <a:endParaRPr lang="en-US" sz="2800" dirty="0"/>
          </a:p>
          <a:p>
            <a:pPr marL="457200" indent="-457200">
              <a:buFont typeface="Arial"/>
              <a:buChar char="•"/>
              <a:defRPr/>
            </a:pPr>
            <a:r>
              <a:rPr lang="en-US" sz="2800" dirty="0">
                <a:hlinkClick r:id="rId3"/>
              </a:rPr>
              <a:t>http://xkcd.com/radiation/</a:t>
            </a:r>
            <a:endParaRPr lang="en-US" sz="2800" dirty="0"/>
          </a:p>
          <a:p>
            <a:pPr marL="457200" indent="-457200">
              <a:buFont typeface="Arial"/>
              <a:buChar char="•"/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Chernobyl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US" sz="2600" dirty="0">
                <a:hlinkClick r:id="rId4"/>
              </a:rPr>
              <a:t>www.chernobyltissuebank.com</a:t>
            </a:r>
            <a:endParaRPr lang="en-US" sz="2600" dirty="0"/>
          </a:p>
          <a:p>
            <a:pPr marL="457200" indent="-457200">
              <a:buFont typeface="Arial"/>
              <a:buChar char="•"/>
              <a:defRPr/>
            </a:pPr>
            <a:r>
              <a:rPr lang="en-US" sz="2600" dirty="0">
                <a:hlinkClick r:id="rId5"/>
              </a:rPr>
              <a:t>http://www.chernobyltissuebank.com/clinical_oncology.html</a:t>
            </a:r>
            <a:r>
              <a:rPr lang="en-US" sz="2600" dirty="0"/>
              <a:t>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Fukushima</a:t>
            </a:r>
          </a:p>
          <a:p>
            <a:pPr>
              <a:defRPr/>
            </a:pPr>
            <a:endParaRPr lang="en-US" sz="2800" dirty="0"/>
          </a:p>
        </p:txBody>
      </p:sp>
      <p:sp>
        <p:nvSpPr>
          <p:cNvPr id="52226" name="Title 1"/>
          <p:cNvSpPr txBox="1">
            <a:spLocks/>
          </p:cNvSpPr>
          <p:nvPr/>
        </p:nvSpPr>
        <p:spPr bwMode="auto">
          <a:xfrm>
            <a:off x="4763" y="0"/>
            <a:ext cx="5791200" cy="836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3000" dirty="0">
                <a:latin typeface="+mj-lt"/>
                <a:cs typeface="Impact" charset="0"/>
              </a:rPr>
              <a:t>Further on-line info</a:t>
            </a:r>
            <a:endParaRPr lang="en-US" sz="3000" dirty="0">
              <a:latin typeface="+mj-lt"/>
              <a:cs typeface="Impact" charset="0"/>
            </a:endParaRPr>
          </a:p>
        </p:txBody>
      </p:sp>
      <p:sp>
        <p:nvSpPr>
          <p:cNvPr id="52227" name="TextBox 1"/>
          <p:cNvSpPr txBox="1">
            <a:spLocks noChangeArrowheads="1"/>
          </p:cNvSpPr>
          <p:nvPr/>
        </p:nvSpPr>
        <p:spPr bwMode="auto">
          <a:xfrm>
            <a:off x="391943" y="5213029"/>
            <a:ext cx="73437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800" dirty="0">
                <a:hlinkClick r:id="rId6"/>
              </a:rPr>
              <a:t>http://www.world-nuclear-news.org/taghub.aspx?tagid=Fukushima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9997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1879</Words>
  <Application>Microsoft Macintosh PowerPoint</Application>
  <PresentationFormat>On-screen Show (4:3)</PresentationFormat>
  <Paragraphs>221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Public Perception of Radiation</vt:lpstr>
      <vt:lpstr>Public Perception of Radiation</vt:lpstr>
      <vt:lpstr>Sensationalist reporting</vt:lpstr>
      <vt:lpstr>Separating Fact from Fiction</vt:lpstr>
      <vt:lpstr>Sources of radiation</vt:lpstr>
      <vt:lpstr>Relative radiation doses</vt:lpstr>
      <vt:lpstr>Radiation facts</vt:lpstr>
      <vt:lpstr>Radiation facts</vt:lpstr>
      <vt:lpstr>PowerPoint Presentation</vt:lpstr>
      <vt:lpstr>PowerPoint Presentation</vt:lpstr>
      <vt:lpstr>PowerPoint Presentation</vt:lpstr>
      <vt:lpstr>PowerPoint Presentation</vt:lpstr>
      <vt:lpstr>Routes for human exposure</vt:lpstr>
      <vt:lpstr>PowerPoint Presentation</vt:lpstr>
      <vt:lpstr>PowerPoint Presentation</vt:lpstr>
      <vt:lpstr>PowerPoint Presentation</vt:lpstr>
      <vt:lpstr>Health effects of radiation exposure</vt:lpstr>
      <vt:lpstr>What was released? </vt:lpstr>
      <vt:lpstr>Methods to limit exposure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Chernobyl vs Fukushima</vt:lpstr>
      <vt:lpstr>Radiation doses</vt:lpstr>
      <vt:lpstr>Fukushima Health effects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 effects of energy production</vt:lpstr>
      <vt:lpstr>PowerPoint Presentation</vt:lpstr>
      <vt:lpstr>PowerPoint Presentation</vt:lpstr>
    </vt:vector>
  </TitlesOfParts>
  <Company>Imperial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Gerry Thomas</dc:creator>
  <cp:lastModifiedBy>Gerry Thomas</cp:lastModifiedBy>
  <cp:revision>44</cp:revision>
  <dcterms:created xsi:type="dcterms:W3CDTF">2012-09-27T20:50:01Z</dcterms:created>
  <dcterms:modified xsi:type="dcterms:W3CDTF">2014-02-06T08:44:20Z</dcterms:modified>
</cp:coreProperties>
</file>